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25"/>
  </p:notesMasterIdLst>
  <p:handoutMasterIdLst>
    <p:handoutMasterId r:id="rId26"/>
  </p:handoutMasterIdLst>
  <p:sldIdLst>
    <p:sldId id="437" r:id="rId4"/>
    <p:sldId id="268" r:id="rId5"/>
    <p:sldId id="465" r:id="rId6"/>
    <p:sldId id="467" r:id="rId7"/>
    <p:sldId id="499" r:id="rId8"/>
    <p:sldId id="501" r:id="rId9"/>
    <p:sldId id="502" r:id="rId10"/>
    <p:sldId id="519" r:id="rId11"/>
    <p:sldId id="506" r:id="rId12"/>
    <p:sldId id="507" r:id="rId13"/>
    <p:sldId id="526" r:id="rId14"/>
    <p:sldId id="513" r:id="rId15"/>
    <p:sldId id="515" r:id="rId16"/>
    <p:sldId id="516" r:id="rId17"/>
    <p:sldId id="527" r:id="rId18"/>
    <p:sldId id="532" r:id="rId19"/>
    <p:sldId id="533" r:id="rId20"/>
    <p:sldId id="529" r:id="rId21"/>
    <p:sldId id="530" r:id="rId22"/>
    <p:sldId id="531" r:id="rId23"/>
    <p:sldId id="45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1">
          <p15:clr>
            <a:srgbClr val="A4A3A4"/>
          </p15:clr>
        </p15:guide>
        <p15:guide id="2" orient="horz" pos="4039">
          <p15:clr>
            <a:srgbClr val="A4A3A4"/>
          </p15:clr>
        </p15:guide>
        <p15:guide id="3" orient="horz" pos="3383">
          <p15:clr>
            <a:srgbClr val="A4A3A4"/>
          </p15:clr>
        </p15:guide>
        <p15:guide id="4" pos="5536">
          <p15:clr>
            <a:srgbClr val="A4A3A4"/>
          </p15:clr>
        </p15:guide>
        <p15:guide id="5" pos="2867">
          <p15:clr>
            <a:srgbClr val="A4A3A4"/>
          </p15:clr>
        </p15:guide>
        <p15:guide id="6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99FF"/>
    <a:srgbClr val="EF6A54"/>
    <a:srgbClr val="B0DFDB"/>
    <a:srgbClr val="00C7B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8557" autoAdjust="0"/>
  </p:normalViewPr>
  <p:slideViewPr>
    <p:cSldViewPr snapToGrid="0" snapToObjects="1">
      <p:cViewPr varScale="1">
        <p:scale>
          <a:sx n="86" d="100"/>
          <a:sy n="86" d="100"/>
        </p:scale>
        <p:origin x="1339" y="72"/>
      </p:cViewPr>
      <p:guideLst>
        <p:guide orient="horz" pos="681"/>
        <p:guide orient="horz" pos="4039"/>
        <p:guide orient="horz" pos="3383"/>
        <p:guide pos="5536"/>
        <p:guide pos="2867"/>
        <p:guide pos="2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6E26-A9F1-F34E-BCF0-6F24DF59264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4542-B4F8-2C4E-80EB-4BF5A0DC3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6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4C9C0-7160-1F4F-A270-7B6301407AD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1971D-DFCC-CC49-A428-24C721616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813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88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35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44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86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34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1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18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88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53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03790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459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29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7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9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578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337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032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087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105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5125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284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9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34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2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7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66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_route46" TargetMode="External"/><Relationship Id="rId2" Type="http://schemas.openxmlformats.org/officeDocument/2006/relationships/hyperlink" Target="http://www.atroute46.com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com/atroute46" TargetMode="External"/><Relationship Id="rId2" Type="http://schemas.openxmlformats.org/officeDocument/2006/relationships/hyperlink" Target="http://www.atroute46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naver.com/at_route46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00" y="711200"/>
            <a:ext cx="8699500" cy="41529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213" y="1536700"/>
            <a:ext cx="77978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EF6A54"/>
                </a:solidFill>
                <a:latin typeface="SanukComp-Bold"/>
                <a:cs typeface="SanukComp-Bold"/>
              </a:rPr>
              <a:t>PERSONAL BRANDING ON SOCIAL MEDIA </a:t>
            </a:r>
          </a:p>
          <a:p>
            <a:pPr algn="ctr"/>
            <a:r>
              <a:rPr lang="en-US" sz="2500" dirty="0">
                <a:solidFill>
                  <a:srgbClr val="EF6A54"/>
                </a:solidFill>
                <a:latin typeface="SanukComp-Bold"/>
                <a:cs typeface="SanukComp-Bold"/>
              </a:rPr>
              <a:t>STRATEGY AND IMPLEMENATION PLAN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913" y="3294578"/>
            <a:ext cx="7797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6A54"/>
                </a:solidFill>
                <a:latin typeface="SanukComp-Light"/>
                <a:cs typeface="SanukComp-Light"/>
              </a:rPr>
              <a:t>{Yangha Park}</a:t>
            </a:r>
          </a:p>
          <a:p>
            <a:pPr algn="ctr"/>
            <a:endParaRPr lang="en-US" sz="2000" dirty="0">
              <a:solidFill>
                <a:srgbClr val="EF6A54"/>
              </a:solidFill>
              <a:latin typeface="SanukComp-Light"/>
              <a:cs typeface="SanukComp-Light"/>
            </a:endParaRPr>
          </a:p>
          <a:p>
            <a:pPr algn="ctr"/>
            <a:endParaRPr lang="en-US" sz="1500" dirty="0">
              <a:solidFill>
                <a:srgbClr val="333333"/>
              </a:solidFill>
              <a:latin typeface="SanukComp-Light"/>
              <a:cs typeface="SanukComp-Light"/>
            </a:endParaRP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SanukComp-Light"/>
                <a:cs typeface="SanukComp-Light"/>
              </a:rPr>
              <a:t>{Yangha Park}</a:t>
            </a: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SanukComp-Light"/>
                <a:cs typeface="SanukComp-Light"/>
              </a:rPr>
              <a:t>{22/09/2018}</a:t>
            </a:r>
          </a:p>
        </p:txBody>
      </p:sp>
    </p:spTree>
    <p:extLst>
      <p:ext uri="{BB962C8B-B14F-4D97-AF65-F5344CB8AC3E}">
        <p14:creationId xmlns:p14="http://schemas.microsoft.com/office/powerpoint/2010/main" val="381104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TARGET AUDIENCE overview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394461"/>
              </p:ext>
            </p:extLst>
          </p:nvPr>
        </p:nvGraphicFramePr>
        <p:xfrm>
          <a:off x="457200" y="1081088"/>
          <a:ext cx="8229600" cy="527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9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Target Audience Segment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Segment 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Segment 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2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Demographic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People who love literature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People who have interest on reading a book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Hobbies and Interests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Literature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Professional Interests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Sharing and improving writing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certain books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89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What Social Media Networks Are They On?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How will Your Brand Add Value?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By improving my writing and critic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By improving my writing and critic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68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STRATEGIC IDEAS TEMPLATE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86606"/>
              </p:ext>
            </p:extLst>
          </p:nvPr>
        </p:nvGraphicFramePr>
        <p:xfrm>
          <a:off x="366714" y="1081086"/>
          <a:ext cx="8320086" cy="5330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9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3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Primary Marketing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Objective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Marketing Opportunities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Strategic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Ideas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Secondary Marketing Benefits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7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</a:t>
                      </a: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the reputation in the literature industry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Publishing writings on my blogs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Carrying out cultural exchange with other countries’ writers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a lot with readers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4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the reputation in the book industry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Regularly publishing a book review on my blogs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a lot with readers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33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0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6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077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MARKETING STRATEGY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7850"/>
              </p:ext>
            </p:extLst>
          </p:nvPr>
        </p:nvGraphicFramePr>
        <p:xfrm>
          <a:off x="366713" y="1081087"/>
          <a:ext cx="8421687" cy="538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2737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 Initiatives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Campaign / Always 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idea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Social media network(s)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Frequency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Key Performance Indicators (KPIs)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KPI Targets (per month)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1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review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Once a month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50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Writings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N/A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10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819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8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8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819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50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87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2423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BUDGET DEVELOPMENT AND APPROVAL 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3040"/>
              </p:ext>
            </p:extLst>
          </p:nvPr>
        </p:nvGraphicFramePr>
        <p:xfrm>
          <a:off x="366713" y="1081086"/>
          <a:ext cx="8343900" cy="5330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622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Primary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Marketing Objectives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Ideas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 / campaign basis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Forecasted Monthly Budget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Actual Monthly Budget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Budget</a:t>
                      </a:r>
                      <a:r>
                        <a:rPr lang="en-US" sz="1100" kern="1200" baseline="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Approval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creation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marL="26987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Distribution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Measurement and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Reporting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2">
                <a:tc>
                  <a:txBody>
                    <a:bodyPr/>
                    <a:lstStyle/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Totals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72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" y="2"/>
            <a:ext cx="9133389" cy="685799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3.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IMPLEMENTATION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5057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398338"/>
              </p:ext>
            </p:extLst>
          </p:nvPr>
        </p:nvGraphicFramePr>
        <p:xfrm>
          <a:off x="275552" y="1228725"/>
          <a:ext cx="8592223" cy="53356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4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5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0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 Media Management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Platform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Disadvantages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Price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Selection (tick which will be </a:t>
                      </a:r>
                      <a:r>
                        <a:rPr lang="en-US" sz="1100" b="0" dirty="0" err="1">
                          <a:latin typeface="SanukComp-Bold"/>
                          <a:cs typeface="SanukComp-Bold"/>
                        </a:rPr>
                        <a:t>utilised</a:t>
                      </a:r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 for this marketing strategy)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617">
                <a:tc>
                  <a:txBody>
                    <a:bodyPr/>
                    <a:lstStyle/>
                    <a:p>
                      <a:endParaRPr lang="en-US" sz="1100" i="1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endParaRPr lang="en-US" sz="1100" i="1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5453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SOCIAL MEDIA MANAGEMENT PLATFORM EVALUATION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3 WEEK MARKETING SCHEDULE 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09057"/>
              </p:ext>
            </p:extLst>
          </p:nvPr>
        </p:nvGraphicFramePr>
        <p:xfrm>
          <a:off x="366712" y="1081087"/>
          <a:ext cx="8421686" cy="5330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7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Sunday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Monday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Tuesday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Wednesday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Thursday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Friday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Saturday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2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165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6547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0674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7813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077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IMPLEMENTATION PLAN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85990"/>
              </p:ext>
            </p:extLst>
          </p:nvPr>
        </p:nvGraphicFramePr>
        <p:xfrm>
          <a:off x="366714" y="1081079"/>
          <a:ext cx="8421686" cy="569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2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8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2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Roles and Responsibilities</a:t>
                      </a:r>
                      <a:r>
                        <a:rPr lang="en-AU" sz="1300" b="1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Actions required</a:t>
                      </a:r>
                      <a:endParaRPr lang="en-AU" sz="1300" b="0" dirty="0">
                        <a:effectLst/>
                        <a:latin typeface="+mn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1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Resources Required</a:t>
                      </a:r>
                      <a:r>
                        <a:rPr lang="en-AU" sz="1300" b="1" kern="1200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 </a:t>
                      </a:r>
                      <a:r>
                        <a:rPr lang="en-AU" sz="1300" b="1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Position of task owner</a:t>
                      </a:r>
                      <a:endParaRPr lang="en-AU" sz="1300" b="0" dirty="0">
                        <a:effectLst/>
                        <a:latin typeface="+mn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Start Date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Due Date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98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98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982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18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1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24125"/>
              </p:ext>
            </p:extLst>
          </p:nvPr>
        </p:nvGraphicFramePr>
        <p:xfrm>
          <a:off x="273050" y="1604212"/>
          <a:ext cx="8594725" cy="48077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346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609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609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51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51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first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74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2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second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60620"/>
              </p:ext>
            </p:extLst>
          </p:nvPr>
        </p:nvGraphicFramePr>
        <p:xfrm>
          <a:off x="273050" y="1604211"/>
          <a:ext cx="8594725" cy="4807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24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151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5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6226" y="2576056"/>
            <a:ext cx="3892936" cy="428194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Personal Brand Overview and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Personal Brand Marketing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Implementation Plan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253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3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third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233213"/>
              </p:ext>
            </p:extLst>
          </p:nvPr>
        </p:nvGraphicFramePr>
        <p:xfrm>
          <a:off x="273050" y="1604211"/>
          <a:ext cx="8594725" cy="4807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24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151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3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7BA"/>
                </a:solidFill>
              </a:rPr>
              <a:t>SMMBPB504A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725452" cy="520541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Be </a:t>
            </a:r>
          </a:p>
          <a:p>
            <a:pPr>
              <a:spcBef>
                <a:spcPts val="0"/>
              </a:spcBef>
            </a:pPr>
            <a:r>
              <a:rPr lang="en-US" dirty="0"/>
              <a:t>The</a:t>
            </a:r>
          </a:p>
          <a:p>
            <a:pPr>
              <a:spcBef>
                <a:spcPts val="0"/>
              </a:spcBef>
            </a:pPr>
            <a:r>
              <a:rPr lang="en-US" dirty="0"/>
              <a:t>expert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000" b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1.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PERSONAL BRAND OVERVIEW AND RESEARCH</a:t>
            </a:r>
          </a:p>
        </p:txBody>
      </p:sp>
    </p:spTree>
    <p:extLst>
      <p:ext uri="{BB962C8B-B14F-4D97-AF65-F5344CB8AC3E}">
        <p14:creationId xmlns:p14="http://schemas.microsoft.com/office/powerpoint/2010/main" val="9750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OVERVIEW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14036"/>
              </p:ext>
            </p:extLst>
          </p:nvPr>
        </p:nvGraphicFramePr>
        <p:xfrm>
          <a:off x="366712" y="1081088"/>
          <a:ext cx="8421687" cy="4395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Name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At Route 46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4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Expertise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Special writing skill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Hobbies/interests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Book, Essay, Literature, Social Media Marketing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objective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Current social media knowledge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It’s being improved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blog/website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Wordpress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(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  <a:hlinkClick r:id="rId2"/>
                        </a:rPr>
                        <a:t>http://www.atroute46.com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),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blog(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  <a:hlinkClick r:id="rId3"/>
                        </a:rPr>
                        <a:t>http://blog.naver.com/at_route46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)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social media profiles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3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Target market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industry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8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MARKETING AUDIT 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02665"/>
              </p:ext>
            </p:extLst>
          </p:nvPr>
        </p:nvGraphicFramePr>
        <p:xfrm>
          <a:off x="366712" y="1114511"/>
          <a:ext cx="8456441" cy="52703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653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Social media Channel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Profile/website URL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ＭＳ 明朝" charset="-128"/>
                          <a:cs typeface="SanukComp-Light" charset="0"/>
                        </a:rPr>
                        <a:t>Profile activity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ＭＳ 明朝" charset="-128"/>
                          <a:cs typeface="SanukComp-Light" charset="0"/>
                        </a:rPr>
                        <a:t>(1 = post &lt; once per month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ＭＳ 明朝" charset="-128"/>
                          <a:cs typeface="SanukComp-Light" charset="0"/>
                        </a:rPr>
                        <a:t>5 = post everyday)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ＭＳ 明朝" charset="-128"/>
                          <a:cs typeface="Arial" charset="0"/>
                        </a:rPr>
                        <a:t>Primary Marketing Objective 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Type(s) of content posted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Audience engagement level</a:t>
                      </a:r>
                      <a:b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</a:br>
                      <a:r>
                        <a:rPr lang="en-AU" sz="10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Times New Roman" charset="0"/>
                          <a:cs typeface="Arial" charset="0"/>
                        </a:rPr>
                        <a:t> </a:t>
                      </a:r>
                      <a:r>
                        <a:rPr lang="en-AU" sz="8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Times New Roman" charset="0"/>
                          <a:cs typeface="Arial" charset="0"/>
                        </a:rPr>
                        <a:t>(volume of likes/shares/tweets, etc.)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Maintain or remove?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Blog/website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http://www.atroute46.com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5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http://facebook.com/atroute46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www.linkedin.com/in/atroute46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Google+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https://plus.google.com/114008940664253191654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6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Other (</a:t>
                      </a:r>
                      <a:r>
                        <a:rPr lang="en-US" sz="1100" kern="1200" dirty="0" err="1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blog)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http://blog.naver.com/at_route46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69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07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Content CONSTRAINTs 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630046"/>
              </p:ext>
            </p:extLst>
          </p:nvPr>
        </p:nvGraphicFramePr>
        <p:xfrm>
          <a:off x="366715" y="1081090"/>
          <a:ext cx="8421684" cy="53308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0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3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Owned Content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Promotional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</a:t>
                      </a:r>
                      <a:r>
                        <a:rPr lang="en-US" sz="1100" kern="1200" baseline="300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rd</a:t>
                      </a: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Party Content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Paid Ads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Community Management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759"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8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What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9409"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Where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5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07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GLOBAL TRENDS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74466"/>
              </p:ext>
            </p:extLst>
          </p:nvPr>
        </p:nvGraphicFramePr>
        <p:xfrm>
          <a:off x="366715" y="1081087"/>
          <a:ext cx="8421687" cy="527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357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 to website/blog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http://usimin.net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https://ozzyz.tumblr.com/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Social Media Network(s)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Twitter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blog, 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Instagram, twitter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Location of the individual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South Korea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South Korea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Objective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 and supporters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Increase followers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Strategic Solution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Twitting his opinion on political issues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Keep posing his writing on social media channels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Positive Characteristics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Reasonable, sober-headed, and eloquent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Logical writing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Negative Characteristics</a:t>
                      </a: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Too honest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Too straight-talking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15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Key global trends utilised in the strategy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Utilising social media network to increase his reputation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Being active on social media channels and communicative with people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94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2. </a:t>
            </a:r>
          </a:p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ersonal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 brand 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0539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6756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IDENTITY CANVAS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143234"/>
              </p:ext>
            </p:extLst>
          </p:nvPr>
        </p:nvGraphicFramePr>
        <p:xfrm>
          <a:off x="468309" y="1184191"/>
          <a:ext cx="8207795" cy="5112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4449">
                <a:tc rowSpan="2">
                  <a:txBody>
                    <a:bodyPr/>
                    <a:lstStyle/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Brand Voice</a:t>
                      </a:r>
                    </a:p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baseline="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Calm and peaceful</a:t>
                      </a: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Logo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Imagery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anukComp-Bold"/>
                          <a:cs typeface="SanukComp-Bold"/>
                        </a:rPr>
                        <a:t>Colours</a:t>
                      </a:r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Black and white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Personality 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Reasonable,</a:t>
                      </a: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Literary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9048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Tag lines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Bold"/>
                          <a:cs typeface="SanukComp-Bold"/>
                        </a:rPr>
                        <a:t>Liturature</a:t>
                      </a:r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, book review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Social Media Networks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Facebook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Light"/>
                          <a:cs typeface="SanukComp-Light"/>
                        </a:rPr>
                        <a:t>Naver</a:t>
                      </a:r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 blog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Light"/>
                          <a:cs typeface="SanukComp-Light"/>
                        </a:rPr>
                        <a:t>Linkedin</a:t>
                      </a:r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Google+</a:t>
                      </a: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Tumblr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8837">
                <a:tc gridSpan="5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Mission</a:t>
                      </a:r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 Statement</a:t>
                      </a:r>
                    </a:p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I would be happy if I did ease one person’s mind by my writing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F8C7BD5-55FB-471F-872E-9F067CB2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52" y="1618638"/>
            <a:ext cx="1141777" cy="1141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DC25D-7619-4789-88A3-2639AD8DA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4841" y="2189526"/>
            <a:ext cx="1602131" cy="10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6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12360</TotalTime>
  <Words>1219</Words>
  <Application>Microsoft Office PowerPoint</Application>
  <PresentationFormat>On-screen Show (4:3)</PresentationFormat>
  <Paragraphs>343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ＭＳ 明朝</vt:lpstr>
      <vt:lpstr>Open Sans</vt:lpstr>
      <vt:lpstr>Sanuk Offc</vt:lpstr>
      <vt:lpstr>SanukComp</vt:lpstr>
      <vt:lpstr>SanukComp-Bold</vt:lpstr>
      <vt:lpstr>SanukComp-Light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Tecson</dc:creator>
  <cp:lastModifiedBy>Park Yangha</cp:lastModifiedBy>
  <cp:revision>236</cp:revision>
  <cp:lastPrinted>2016-02-16T10:21:38Z</cp:lastPrinted>
  <dcterms:created xsi:type="dcterms:W3CDTF">2014-10-24T03:26:50Z</dcterms:created>
  <dcterms:modified xsi:type="dcterms:W3CDTF">2018-09-24T09:09:04Z</dcterms:modified>
</cp:coreProperties>
</file>